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notesMasterIdLst>
    <p:notesMasterId r:id="rId11"/>
  </p:notesMasterIdLst>
  <p:handoutMasterIdLst>
    <p:handoutMasterId r:id="rId12"/>
  </p:handoutMasterIdLst>
  <p:sldIdLst>
    <p:sldId id="278" r:id="rId2"/>
    <p:sldId id="289" r:id="rId3"/>
    <p:sldId id="285" r:id="rId4"/>
    <p:sldId id="288" r:id="rId5"/>
    <p:sldId id="286" r:id="rId6"/>
    <p:sldId id="290" r:id="rId7"/>
    <p:sldId id="282" r:id="rId8"/>
    <p:sldId id="280" r:id="rId9"/>
    <p:sldId id="261" r:id="rId1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dirty="0" smtClean="0">
                <a:solidFill>
                  <a:schemeClr val="tx1"/>
                </a:solidFill>
                <a:latin typeface="Candara" panose="020E0502030303020204" pitchFamily="34" charset="0"/>
              </a:rPr>
              <a:t>Highest</a:t>
            </a:r>
            <a:r>
              <a:rPr lang="en-IN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 number of hearings per case </a:t>
            </a:r>
            <a:endParaRPr lang="en-IN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5.8066206296423638E-2"/>
          <c:y val="0.14164868128141223"/>
          <c:w val="0.91454278511487752"/>
          <c:h val="0.7660094835178225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HIGH COURT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Pt>
            <c:idx val="0"/>
            <c:spPr>
              <a:solidFill>
                <a:srgbClr val="00B0F0"/>
              </a:solidFill>
              <a:ln>
                <a:noFill/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2"/>
                <c:pt idx="0">
                  <c:v>HIGH COURT</c:v>
                </c:pt>
                <c:pt idx="1">
                  <c:v>DISTRICT COURT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248</c:v>
                </c:pt>
                <c:pt idx="1">
                  <c:v>157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2"/>
                <c:pt idx="0">
                  <c:v>HIGH COURT</c:v>
                </c:pt>
                <c:pt idx="1">
                  <c:v>DISTRICT COURT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cat>
            <c:strRef>
              <c:f>Sheet1!$A$2:$A$5</c:f>
              <c:strCache>
                <c:ptCount val="2"/>
                <c:pt idx="0">
                  <c:v>HIGH COURT</c:v>
                </c:pt>
                <c:pt idx="1">
                  <c:v>DISTRICT COURT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/>
        <c:axId val="63374464"/>
        <c:axId val="63376000"/>
      </c:barChart>
      <c:catAx>
        <c:axId val="6337446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76000"/>
        <c:crosses val="autoZero"/>
        <c:auto val="1"/>
        <c:lblAlgn val="ctr"/>
        <c:lblOffset val="100"/>
      </c:catAx>
      <c:valAx>
        <c:axId val="6337600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3744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>
                <a:solidFill>
                  <a:schemeClr val="tx1"/>
                </a:solidFill>
              </a:rPr>
              <a:t>As per our data, the average number of days a case is pending in the </a:t>
            </a:r>
            <a:r>
              <a:rPr lang="en-IN" b="1" dirty="0" smtClean="0">
                <a:solidFill>
                  <a:schemeClr val="tx1"/>
                </a:solidFill>
              </a:rPr>
              <a:t>lower</a:t>
            </a:r>
            <a:r>
              <a:rPr lang="en-IN" b="1" baseline="0" dirty="0" smtClean="0">
                <a:solidFill>
                  <a:schemeClr val="tx1"/>
                </a:solidFill>
              </a:rPr>
              <a:t> courts is 888, High Courts is </a:t>
            </a:r>
            <a:r>
              <a:rPr lang="en-IN" b="1" dirty="0" smtClean="0">
                <a:solidFill>
                  <a:schemeClr val="tx1"/>
                </a:solidFill>
              </a:rPr>
              <a:t>1712</a:t>
            </a:r>
            <a:r>
              <a:rPr lang="en-IN" b="1" baseline="0" dirty="0" smtClean="0">
                <a:solidFill>
                  <a:schemeClr val="tx1"/>
                </a:solidFill>
              </a:rPr>
              <a:t> –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 smtClean="0">
                <a:solidFill>
                  <a:schemeClr val="tx1"/>
                </a:solidFill>
              </a:rPr>
              <a:t>and execution petitions take 662 days.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 smtClean="0">
                <a:solidFill>
                  <a:schemeClr val="tx1"/>
                </a:solidFill>
              </a:rPr>
              <a:t> </a:t>
            </a:r>
          </a:p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b="1" dirty="0" smtClean="0">
                <a:solidFill>
                  <a:schemeClr val="tx1"/>
                </a:solidFill>
              </a:rPr>
              <a:t> The average life cycle of a case </a:t>
            </a:r>
            <a:r>
              <a:rPr lang="en-IN" sz="2000" b="1" dirty="0" smtClean="0">
                <a:solidFill>
                  <a:schemeClr val="tx1"/>
                </a:solidFill>
              </a:rPr>
              <a:t>9 years</a:t>
            </a:r>
            <a:r>
              <a:rPr lang="en-IN" b="1" dirty="0" smtClean="0">
                <a:solidFill>
                  <a:schemeClr val="tx1"/>
                </a:solidFill>
              </a:rPr>
              <a:t>.</a:t>
            </a:r>
            <a:endParaRPr lang="en-IN" b="1" dirty="0">
              <a:solidFill>
                <a:schemeClr val="tx1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0.21796606619922168"/>
          <c:y val="0.48164046976365688"/>
          <c:w val="0.72317482824349733"/>
          <c:h val="0.39879152395080897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Days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888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Days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1712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1"/>
                <c:pt idx="0">
                  <c:v>Days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662</c:v>
                </c:pt>
              </c:numCache>
            </c:numRef>
          </c:val>
        </c:ser>
        <c:dLbls>
          <c:showVal val="1"/>
        </c:dLbls>
        <c:gapWidth val="219"/>
        <c:overlap val="-27"/>
        <c:axId val="63756544"/>
        <c:axId val="63762432"/>
      </c:barChart>
      <c:catAx>
        <c:axId val="6375654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62432"/>
        <c:crosses val="autoZero"/>
        <c:auto val="1"/>
        <c:lblAlgn val="ctr"/>
        <c:lblOffset val="100"/>
      </c:catAx>
      <c:valAx>
        <c:axId val="637624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756544"/>
        <c:crosses val="autoZero"/>
        <c:crossBetween val="between"/>
        <c:majorUnit val="365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N" sz="1800" b="1" baseline="0" dirty="0" smtClean="0">
                <a:solidFill>
                  <a:schemeClr val="tx1"/>
                </a:solidFill>
                <a:latin typeface="Candara" panose="020E0502030303020204" pitchFamily="34" charset="0"/>
              </a:rPr>
              <a:t>As per the data we have for district courts in 2014, there were 4,12,591 cases admitted but only 1,48,876 cases disposed </a:t>
            </a:r>
            <a:endParaRPr lang="en-IN" sz="1800" b="1" dirty="0">
              <a:solidFill>
                <a:schemeClr val="tx1"/>
              </a:solidFill>
              <a:latin typeface="Candara" panose="020E0502030303020204" pitchFamily="34" charset="0"/>
            </a:endParaRPr>
          </a:p>
        </c:rich>
      </c:tx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1"/>
            <c:spPr>
              <a:solidFill>
                <a:schemeClr val="accent2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2"/>
            <c:spPr>
              <a:solidFill>
                <a:schemeClr val="accent3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Pt>
            <c:idx val="3"/>
            <c:spPr>
              <a:solidFill>
                <a:schemeClr val="accent4"/>
              </a:solidFill>
              <a:ln>
                <a:noFill/>
              </a:ln>
              <a:effectLst>
                <a:outerShdw blurRad="317500" algn="ctr" rotWithShape="0">
                  <a:prstClr val="black">
                    <a:alpha val="25000"/>
                  </a:prst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Val val="1"/>
            <c:showCatName val="1"/>
            <c:showPercent val="1"/>
            <c:showLeaderLines val="1"/>
            <c:leaderLines>
              <c:spPr>
                <a:ln w="9525" cap="flat" cmpd="sng" algn="ctr">
                  <a:solidFill>
                    <a:schemeClr val="dk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Sheet1!$A$2:$A$5</c:f>
              <c:strCache>
                <c:ptCount val="2"/>
                <c:pt idx="0">
                  <c:v>ADMISSIONS</c:v>
                </c:pt>
                <c:pt idx="1">
                  <c:v>DISPOSALS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412951</c:v>
                </c:pt>
                <c:pt idx="1">
                  <c:v>148876</c:v>
                </c:pt>
              </c:numCache>
            </c:numRef>
          </c:val>
        </c:ser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spPr>
        <a:solidFill>
          <a:schemeClr val="lt1">
            <a:alpha val="78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pattFill prst="dkDnDiag">
      <a:fgClr>
        <a:schemeClr val="lt1">
          <a:lumMod val="95000"/>
        </a:schemeClr>
      </a:fgClr>
      <a:bgClr>
        <a:schemeClr val="lt1"/>
      </a:bgClr>
    </a:patt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1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categoryAxis>
  <cs:chartArea>
    <cs:lnRef idx="0"/>
    <cs:fillRef idx="0"/>
    <cs:effectRef idx="0"/>
    <cs:fontRef idx="minor">
      <a:schemeClr val="dk1"/>
    </cs:fontRef>
    <cs:spPr>
      <a:pattFill prst="dkDnDiag">
        <a:fgClr>
          <a:schemeClr val="lt1">
            <a:lumMod val="95000"/>
          </a:schemeClr>
        </a:fgClr>
        <a:bgClr>
          <a:schemeClr val="lt1"/>
        </a:bgClr>
      </a:patt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5000"/>
        </a:schemeClr>
      </a:solidFill>
      <a:ln w="9525"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317500" algn="ctr" rotWithShape="0">
          <a:prstClr val="black">
            <a:alpha val="25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20000"/>
          </a:prstClr>
        </a:outerShdw>
      </a:effectLst>
      <a:scene3d>
        <a:camera prst="orthographicFront"/>
        <a:lightRig rig="threePt" dir="t"/>
      </a:scene3d>
      <a:sp3d prstMaterial="matte"/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noFill/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>
          <a:alpha val="78000"/>
        </a:schemeClr>
      </a:solidFill>
    </cs:spPr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E2A26C-3F63-448B-84C4-4BA1AD08D8B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14FF42A2-0D22-4096-AE07-E8A6D3AFF653}">
      <dgm:prSet phldrT="[Text]"/>
      <dgm:spPr/>
      <dgm:t>
        <a:bodyPr/>
        <a:lstStyle/>
        <a:p>
          <a:r>
            <a:rPr lang="en-IN" dirty="0" smtClean="0"/>
            <a:t>Supreme Court: 64,919 cases</a:t>
          </a:r>
          <a:endParaRPr lang="en-IN" dirty="0"/>
        </a:p>
      </dgm:t>
    </dgm:pt>
    <dgm:pt modelId="{80305271-3109-4C56-A33E-5F41B08D7322}" type="parTrans" cxnId="{2AF28FD0-1B2C-4721-8689-ED0D2A7B2BED}">
      <dgm:prSet/>
      <dgm:spPr/>
      <dgm:t>
        <a:bodyPr/>
        <a:lstStyle/>
        <a:p>
          <a:endParaRPr lang="en-IN"/>
        </a:p>
      </dgm:t>
    </dgm:pt>
    <dgm:pt modelId="{AE9168DB-CFAB-4416-B35D-F3ACB1DEA7CE}" type="sibTrans" cxnId="{2AF28FD0-1B2C-4721-8689-ED0D2A7B2BED}">
      <dgm:prSet/>
      <dgm:spPr/>
      <dgm:t>
        <a:bodyPr/>
        <a:lstStyle/>
        <a:p>
          <a:endParaRPr lang="en-IN"/>
        </a:p>
      </dgm:t>
    </dgm:pt>
    <dgm:pt modelId="{9A69236D-F2D1-4F20-937A-C05BE1C83072}">
      <dgm:prSet phldrT="[Text]"/>
      <dgm:spPr/>
      <dgm:t>
        <a:bodyPr/>
        <a:lstStyle/>
        <a:p>
          <a:r>
            <a:rPr lang="en-IN" dirty="0" smtClean="0"/>
            <a:t>Lower Courts: </a:t>
          </a:r>
        </a:p>
        <a:p>
          <a:r>
            <a:rPr lang="en-IN" dirty="0" smtClean="0"/>
            <a:t>2,73,60,814 cases</a:t>
          </a:r>
          <a:endParaRPr lang="en-IN" dirty="0"/>
        </a:p>
      </dgm:t>
    </dgm:pt>
    <dgm:pt modelId="{7107E23F-8DC9-4472-BD14-730A6FA54965}" type="parTrans" cxnId="{0081D5BE-28AF-4901-AC38-8A4849606B25}">
      <dgm:prSet/>
      <dgm:spPr/>
      <dgm:t>
        <a:bodyPr/>
        <a:lstStyle/>
        <a:p>
          <a:endParaRPr lang="en-IN"/>
        </a:p>
      </dgm:t>
    </dgm:pt>
    <dgm:pt modelId="{7C612322-00D7-44DF-AC43-C3AC59DD62F4}" type="sibTrans" cxnId="{0081D5BE-28AF-4901-AC38-8A4849606B25}">
      <dgm:prSet/>
      <dgm:spPr/>
      <dgm:t>
        <a:bodyPr/>
        <a:lstStyle/>
        <a:p>
          <a:endParaRPr lang="en-IN"/>
        </a:p>
      </dgm:t>
    </dgm:pt>
    <dgm:pt modelId="{6B7C8C2D-6137-4D0C-B605-05D9B07BDA08}">
      <dgm:prSet phldrT="[Text]"/>
      <dgm:spPr/>
      <dgm:t>
        <a:bodyPr/>
        <a:lstStyle/>
        <a:p>
          <a:r>
            <a:rPr lang="en-IN" dirty="0" smtClean="0"/>
            <a:t>High Courts : </a:t>
          </a:r>
        </a:p>
        <a:p>
          <a:r>
            <a:rPr lang="en-IN" b="0" i="0" dirty="0" smtClean="0"/>
            <a:t>44,79,023 cases</a:t>
          </a:r>
          <a:endParaRPr lang="en-IN" dirty="0"/>
        </a:p>
      </dgm:t>
    </dgm:pt>
    <dgm:pt modelId="{1A2E3A9D-06FD-493E-99F2-E9F4627DB652}" type="sibTrans" cxnId="{4224CC88-BAA8-4783-9CE0-6739FE2B6E31}">
      <dgm:prSet/>
      <dgm:spPr/>
      <dgm:t>
        <a:bodyPr/>
        <a:lstStyle/>
        <a:p>
          <a:endParaRPr lang="en-IN"/>
        </a:p>
      </dgm:t>
    </dgm:pt>
    <dgm:pt modelId="{AD5C8688-05C0-4DAB-9A57-312EB7EE33F4}" type="parTrans" cxnId="{4224CC88-BAA8-4783-9CE0-6739FE2B6E31}">
      <dgm:prSet/>
      <dgm:spPr/>
      <dgm:t>
        <a:bodyPr/>
        <a:lstStyle/>
        <a:p>
          <a:endParaRPr lang="en-IN"/>
        </a:p>
      </dgm:t>
    </dgm:pt>
    <dgm:pt modelId="{35040B23-3937-492F-A000-1155E59BA16B}" type="pres">
      <dgm:prSet presAssocID="{37E2A26C-3F63-448B-84C4-4BA1AD08D8B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EE1FDA31-B363-4279-942A-0A47F77CB488}" type="pres">
      <dgm:prSet presAssocID="{14FF42A2-0D22-4096-AE07-E8A6D3AFF653}" presName="hierRoot1" presStyleCnt="0"/>
      <dgm:spPr/>
    </dgm:pt>
    <dgm:pt modelId="{398D44F4-7D01-47FF-BE05-4F409B80F06F}" type="pres">
      <dgm:prSet presAssocID="{14FF42A2-0D22-4096-AE07-E8A6D3AFF653}" presName="composite" presStyleCnt="0"/>
      <dgm:spPr/>
    </dgm:pt>
    <dgm:pt modelId="{7FBF580F-1136-4CBF-82E1-E76CF8D50368}" type="pres">
      <dgm:prSet presAssocID="{14FF42A2-0D22-4096-AE07-E8A6D3AFF653}" presName="background" presStyleLbl="node0" presStyleIdx="0" presStyleCnt="1"/>
      <dgm:spPr/>
    </dgm:pt>
    <dgm:pt modelId="{AF6D671E-713B-4DC5-8D97-58D0911C5298}" type="pres">
      <dgm:prSet presAssocID="{14FF42A2-0D22-4096-AE07-E8A6D3AFF653}" presName="text" presStyleLbl="fgAcc0" presStyleIdx="0" presStyleCnt="1" custScaleX="16176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A868E3D-8A81-4637-86D9-1EFAA93E6F9F}" type="pres">
      <dgm:prSet presAssocID="{14FF42A2-0D22-4096-AE07-E8A6D3AFF653}" presName="hierChild2" presStyleCnt="0"/>
      <dgm:spPr/>
    </dgm:pt>
    <dgm:pt modelId="{E3D91F28-0673-459B-8079-BE12609E320B}" type="pres">
      <dgm:prSet presAssocID="{AD5C8688-05C0-4DAB-9A57-312EB7EE33F4}" presName="Name10" presStyleLbl="parChTrans1D2" presStyleIdx="0" presStyleCnt="1"/>
      <dgm:spPr/>
      <dgm:t>
        <a:bodyPr/>
        <a:lstStyle/>
        <a:p>
          <a:endParaRPr lang="en-IN"/>
        </a:p>
      </dgm:t>
    </dgm:pt>
    <dgm:pt modelId="{9034C335-B678-4612-9E9B-A17F69D9C437}" type="pres">
      <dgm:prSet presAssocID="{6B7C8C2D-6137-4D0C-B605-05D9B07BDA08}" presName="hierRoot2" presStyleCnt="0"/>
      <dgm:spPr/>
    </dgm:pt>
    <dgm:pt modelId="{E5D4D440-D7E2-4E45-9687-EA0F672F064A}" type="pres">
      <dgm:prSet presAssocID="{6B7C8C2D-6137-4D0C-B605-05D9B07BDA08}" presName="composite2" presStyleCnt="0"/>
      <dgm:spPr/>
    </dgm:pt>
    <dgm:pt modelId="{2FC4BE52-D43C-4AF3-946B-13C61309D1B0}" type="pres">
      <dgm:prSet presAssocID="{6B7C8C2D-6137-4D0C-B605-05D9B07BDA08}" presName="background2" presStyleLbl="node2" presStyleIdx="0" presStyleCnt="1"/>
      <dgm:spPr/>
    </dgm:pt>
    <dgm:pt modelId="{D5244B6E-F12C-49AA-8827-683A6CBE63C7}" type="pres">
      <dgm:prSet presAssocID="{6B7C8C2D-6137-4D0C-B605-05D9B07BDA08}" presName="text2" presStyleLbl="fgAcc2" presStyleIdx="0" presStyleCnt="1" custScaleX="22992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C6B6798-BB57-4E2A-82AA-F0F7FB6B887A}" type="pres">
      <dgm:prSet presAssocID="{6B7C8C2D-6137-4D0C-B605-05D9B07BDA08}" presName="hierChild3" presStyleCnt="0"/>
      <dgm:spPr/>
    </dgm:pt>
    <dgm:pt modelId="{0B07C887-0B87-48A2-8B0B-9132782D55E2}" type="pres">
      <dgm:prSet presAssocID="{7107E23F-8DC9-4472-BD14-730A6FA54965}" presName="Name17" presStyleLbl="parChTrans1D3" presStyleIdx="0" presStyleCnt="1"/>
      <dgm:spPr/>
      <dgm:t>
        <a:bodyPr/>
        <a:lstStyle/>
        <a:p>
          <a:endParaRPr lang="en-IN"/>
        </a:p>
      </dgm:t>
    </dgm:pt>
    <dgm:pt modelId="{37962FA2-7D1E-499F-94F7-626031013FD2}" type="pres">
      <dgm:prSet presAssocID="{9A69236D-F2D1-4F20-937A-C05BE1C83072}" presName="hierRoot3" presStyleCnt="0"/>
      <dgm:spPr/>
    </dgm:pt>
    <dgm:pt modelId="{D6C513E5-4F58-4798-8EA1-A6CB6C1B0389}" type="pres">
      <dgm:prSet presAssocID="{9A69236D-F2D1-4F20-937A-C05BE1C83072}" presName="composite3" presStyleCnt="0"/>
      <dgm:spPr/>
    </dgm:pt>
    <dgm:pt modelId="{27E16C78-5F92-4D63-8E89-1058678B3F87}" type="pres">
      <dgm:prSet presAssocID="{9A69236D-F2D1-4F20-937A-C05BE1C83072}" presName="background3" presStyleLbl="node3" presStyleIdx="0" presStyleCnt="1"/>
      <dgm:spPr/>
    </dgm:pt>
    <dgm:pt modelId="{40B844E2-D784-407F-AC2C-DE2946D75A6B}" type="pres">
      <dgm:prSet presAssocID="{9A69236D-F2D1-4F20-937A-C05BE1C83072}" presName="text3" presStyleLbl="fgAcc3" presStyleIdx="0" presStyleCnt="1" custScaleX="31244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5C03355-ACC9-49EB-8F86-6FF14DCFD51C}" type="pres">
      <dgm:prSet presAssocID="{9A69236D-F2D1-4F20-937A-C05BE1C83072}" presName="hierChild4" presStyleCnt="0"/>
      <dgm:spPr/>
    </dgm:pt>
  </dgm:ptLst>
  <dgm:cxnLst>
    <dgm:cxn modelId="{0B9BB168-C1C2-4A12-A6E1-DF2913BCF464}" type="presOf" srcId="{37E2A26C-3F63-448B-84C4-4BA1AD08D8BE}" destId="{35040B23-3937-492F-A000-1155E59BA16B}" srcOrd="0" destOrd="0" presId="urn:microsoft.com/office/officeart/2005/8/layout/hierarchy1"/>
    <dgm:cxn modelId="{A60B3F03-E6E9-4955-824B-37D8812C2205}" type="presOf" srcId="{AD5C8688-05C0-4DAB-9A57-312EB7EE33F4}" destId="{E3D91F28-0673-459B-8079-BE12609E320B}" srcOrd="0" destOrd="0" presId="urn:microsoft.com/office/officeart/2005/8/layout/hierarchy1"/>
    <dgm:cxn modelId="{0081D5BE-28AF-4901-AC38-8A4849606B25}" srcId="{6B7C8C2D-6137-4D0C-B605-05D9B07BDA08}" destId="{9A69236D-F2D1-4F20-937A-C05BE1C83072}" srcOrd="0" destOrd="0" parTransId="{7107E23F-8DC9-4472-BD14-730A6FA54965}" sibTransId="{7C612322-00D7-44DF-AC43-C3AC59DD62F4}"/>
    <dgm:cxn modelId="{C615A77E-53E8-4A28-9061-233BD80CA069}" type="presOf" srcId="{14FF42A2-0D22-4096-AE07-E8A6D3AFF653}" destId="{AF6D671E-713B-4DC5-8D97-58D0911C5298}" srcOrd="0" destOrd="0" presId="urn:microsoft.com/office/officeart/2005/8/layout/hierarchy1"/>
    <dgm:cxn modelId="{B03234FD-3C9B-4C1B-AFA2-46A387B44DD4}" type="presOf" srcId="{7107E23F-8DC9-4472-BD14-730A6FA54965}" destId="{0B07C887-0B87-48A2-8B0B-9132782D55E2}" srcOrd="0" destOrd="0" presId="urn:microsoft.com/office/officeart/2005/8/layout/hierarchy1"/>
    <dgm:cxn modelId="{2AF28FD0-1B2C-4721-8689-ED0D2A7B2BED}" srcId="{37E2A26C-3F63-448B-84C4-4BA1AD08D8BE}" destId="{14FF42A2-0D22-4096-AE07-E8A6D3AFF653}" srcOrd="0" destOrd="0" parTransId="{80305271-3109-4C56-A33E-5F41B08D7322}" sibTransId="{AE9168DB-CFAB-4416-B35D-F3ACB1DEA7CE}"/>
    <dgm:cxn modelId="{4224CC88-BAA8-4783-9CE0-6739FE2B6E31}" srcId="{14FF42A2-0D22-4096-AE07-E8A6D3AFF653}" destId="{6B7C8C2D-6137-4D0C-B605-05D9B07BDA08}" srcOrd="0" destOrd="0" parTransId="{AD5C8688-05C0-4DAB-9A57-312EB7EE33F4}" sibTransId="{1A2E3A9D-06FD-493E-99F2-E9F4627DB652}"/>
    <dgm:cxn modelId="{32B68E22-9BAA-4493-9319-4C0C317EA0A3}" type="presOf" srcId="{6B7C8C2D-6137-4D0C-B605-05D9B07BDA08}" destId="{D5244B6E-F12C-49AA-8827-683A6CBE63C7}" srcOrd="0" destOrd="0" presId="urn:microsoft.com/office/officeart/2005/8/layout/hierarchy1"/>
    <dgm:cxn modelId="{D9FC8D85-0556-4CF2-91B3-4F37F4B5BEC9}" type="presOf" srcId="{9A69236D-F2D1-4F20-937A-C05BE1C83072}" destId="{40B844E2-D784-407F-AC2C-DE2946D75A6B}" srcOrd="0" destOrd="0" presId="urn:microsoft.com/office/officeart/2005/8/layout/hierarchy1"/>
    <dgm:cxn modelId="{36048B7E-D994-440E-8945-20BCD60F6222}" type="presParOf" srcId="{35040B23-3937-492F-A000-1155E59BA16B}" destId="{EE1FDA31-B363-4279-942A-0A47F77CB488}" srcOrd="0" destOrd="0" presId="urn:microsoft.com/office/officeart/2005/8/layout/hierarchy1"/>
    <dgm:cxn modelId="{7396AFAA-BBBF-43D7-B0EE-77ADBA536516}" type="presParOf" srcId="{EE1FDA31-B363-4279-942A-0A47F77CB488}" destId="{398D44F4-7D01-47FF-BE05-4F409B80F06F}" srcOrd="0" destOrd="0" presId="urn:microsoft.com/office/officeart/2005/8/layout/hierarchy1"/>
    <dgm:cxn modelId="{0E953681-8D20-47AC-B9FC-7045CC4687F9}" type="presParOf" srcId="{398D44F4-7D01-47FF-BE05-4F409B80F06F}" destId="{7FBF580F-1136-4CBF-82E1-E76CF8D50368}" srcOrd="0" destOrd="0" presId="urn:microsoft.com/office/officeart/2005/8/layout/hierarchy1"/>
    <dgm:cxn modelId="{62BFAB48-1DC6-4D5A-BBA0-84B1F213F160}" type="presParOf" srcId="{398D44F4-7D01-47FF-BE05-4F409B80F06F}" destId="{AF6D671E-713B-4DC5-8D97-58D0911C5298}" srcOrd="1" destOrd="0" presId="urn:microsoft.com/office/officeart/2005/8/layout/hierarchy1"/>
    <dgm:cxn modelId="{90065AD9-1299-4340-9A05-2C6AE6001BB4}" type="presParOf" srcId="{EE1FDA31-B363-4279-942A-0A47F77CB488}" destId="{7A868E3D-8A81-4637-86D9-1EFAA93E6F9F}" srcOrd="1" destOrd="0" presId="urn:microsoft.com/office/officeart/2005/8/layout/hierarchy1"/>
    <dgm:cxn modelId="{12F3B7A0-ED19-49A7-9D1F-8FD9B331B018}" type="presParOf" srcId="{7A868E3D-8A81-4637-86D9-1EFAA93E6F9F}" destId="{E3D91F28-0673-459B-8079-BE12609E320B}" srcOrd="0" destOrd="0" presId="urn:microsoft.com/office/officeart/2005/8/layout/hierarchy1"/>
    <dgm:cxn modelId="{764DF33E-9535-4F07-A5AE-91D4EA3A3796}" type="presParOf" srcId="{7A868E3D-8A81-4637-86D9-1EFAA93E6F9F}" destId="{9034C335-B678-4612-9E9B-A17F69D9C437}" srcOrd="1" destOrd="0" presId="urn:microsoft.com/office/officeart/2005/8/layout/hierarchy1"/>
    <dgm:cxn modelId="{E4CE85E1-B9FE-46A3-A837-9ACF70D0D799}" type="presParOf" srcId="{9034C335-B678-4612-9E9B-A17F69D9C437}" destId="{E5D4D440-D7E2-4E45-9687-EA0F672F064A}" srcOrd="0" destOrd="0" presId="urn:microsoft.com/office/officeart/2005/8/layout/hierarchy1"/>
    <dgm:cxn modelId="{35793743-EF77-45AA-91C1-104E4727403D}" type="presParOf" srcId="{E5D4D440-D7E2-4E45-9687-EA0F672F064A}" destId="{2FC4BE52-D43C-4AF3-946B-13C61309D1B0}" srcOrd="0" destOrd="0" presId="urn:microsoft.com/office/officeart/2005/8/layout/hierarchy1"/>
    <dgm:cxn modelId="{2589C873-2455-41AC-91A9-42DE3AB34436}" type="presParOf" srcId="{E5D4D440-D7E2-4E45-9687-EA0F672F064A}" destId="{D5244B6E-F12C-49AA-8827-683A6CBE63C7}" srcOrd="1" destOrd="0" presId="urn:microsoft.com/office/officeart/2005/8/layout/hierarchy1"/>
    <dgm:cxn modelId="{023EBA01-810B-4EB1-AF08-31CA96CDB3ED}" type="presParOf" srcId="{9034C335-B678-4612-9E9B-A17F69D9C437}" destId="{4C6B6798-BB57-4E2A-82AA-F0F7FB6B887A}" srcOrd="1" destOrd="0" presId="urn:microsoft.com/office/officeart/2005/8/layout/hierarchy1"/>
    <dgm:cxn modelId="{634D3A54-E344-46EF-BC96-BFA609F53496}" type="presParOf" srcId="{4C6B6798-BB57-4E2A-82AA-F0F7FB6B887A}" destId="{0B07C887-0B87-48A2-8B0B-9132782D55E2}" srcOrd="0" destOrd="0" presId="urn:microsoft.com/office/officeart/2005/8/layout/hierarchy1"/>
    <dgm:cxn modelId="{E82513F6-6272-4F9D-8B8F-A7793988A89E}" type="presParOf" srcId="{4C6B6798-BB57-4E2A-82AA-F0F7FB6B887A}" destId="{37962FA2-7D1E-499F-94F7-626031013FD2}" srcOrd="1" destOrd="0" presId="urn:microsoft.com/office/officeart/2005/8/layout/hierarchy1"/>
    <dgm:cxn modelId="{6DD50083-BA49-4821-9A29-357A675CF38A}" type="presParOf" srcId="{37962FA2-7D1E-499F-94F7-626031013FD2}" destId="{D6C513E5-4F58-4798-8EA1-A6CB6C1B0389}" srcOrd="0" destOrd="0" presId="urn:microsoft.com/office/officeart/2005/8/layout/hierarchy1"/>
    <dgm:cxn modelId="{C65E9431-D9B5-4194-BA85-E19F6DBA48C8}" type="presParOf" srcId="{D6C513E5-4F58-4798-8EA1-A6CB6C1B0389}" destId="{27E16C78-5F92-4D63-8E89-1058678B3F87}" srcOrd="0" destOrd="0" presId="urn:microsoft.com/office/officeart/2005/8/layout/hierarchy1"/>
    <dgm:cxn modelId="{3076EA16-F11F-4D77-B94D-D8172B88297C}" type="presParOf" srcId="{D6C513E5-4F58-4798-8EA1-A6CB6C1B0389}" destId="{40B844E2-D784-407F-AC2C-DE2946D75A6B}" srcOrd="1" destOrd="0" presId="urn:microsoft.com/office/officeart/2005/8/layout/hierarchy1"/>
    <dgm:cxn modelId="{D514ED7F-F6AE-4FE3-B62D-03CD2CC13258}" type="presParOf" srcId="{37962FA2-7D1E-499F-94F7-626031013FD2}" destId="{B5C03355-ACC9-49EB-8F86-6FF14DCFD51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7C887-0B87-48A2-8B0B-9132782D55E2}">
      <dsp:nvSpPr>
        <dsp:cNvPr id="0" name=""/>
        <dsp:cNvSpPr/>
      </dsp:nvSpPr>
      <dsp:spPr>
        <a:xfrm>
          <a:off x="3649839" y="2146524"/>
          <a:ext cx="91440" cy="399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642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D91F28-0673-459B-8079-BE12609E320B}">
      <dsp:nvSpPr>
        <dsp:cNvPr id="0" name=""/>
        <dsp:cNvSpPr/>
      </dsp:nvSpPr>
      <dsp:spPr>
        <a:xfrm>
          <a:off x="3649839" y="874310"/>
          <a:ext cx="91440" cy="39964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996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BF580F-1136-4CBF-82E1-E76CF8D50368}">
      <dsp:nvSpPr>
        <dsp:cNvPr id="0" name=""/>
        <dsp:cNvSpPr/>
      </dsp:nvSpPr>
      <dsp:spPr>
        <a:xfrm>
          <a:off x="2584157" y="1739"/>
          <a:ext cx="2222803" cy="87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6D671E-713B-4DC5-8D97-58D0911C5298}">
      <dsp:nvSpPr>
        <dsp:cNvPr id="0" name=""/>
        <dsp:cNvSpPr/>
      </dsp:nvSpPr>
      <dsp:spPr>
        <a:xfrm>
          <a:off x="2736838" y="146786"/>
          <a:ext cx="2222803" cy="87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Supreme Court: 64,919 cases</a:t>
          </a:r>
          <a:endParaRPr lang="en-IN" sz="2000" kern="1200" dirty="0"/>
        </a:p>
      </dsp:txBody>
      <dsp:txXfrm>
        <a:off x="2762395" y="172343"/>
        <a:ext cx="2171689" cy="821457"/>
      </dsp:txXfrm>
    </dsp:sp>
    <dsp:sp modelId="{2FC4BE52-D43C-4AF3-946B-13C61309D1B0}">
      <dsp:nvSpPr>
        <dsp:cNvPr id="0" name=""/>
        <dsp:cNvSpPr/>
      </dsp:nvSpPr>
      <dsp:spPr>
        <a:xfrm>
          <a:off x="2115820" y="1273952"/>
          <a:ext cx="3159478" cy="87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244B6E-F12C-49AA-8827-683A6CBE63C7}">
      <dsp:nvSpPr>
        <dsp:cNvPr id="0" name=""/>
        <dsp:cNvSpPr/>
      </dsp:nvSpPr>
      <dsp:spPr>
        <a:xfrm>
          <a:off x="2268501" y="1418999"/>
          <a:ext cx="3159478" cy="87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High Courts 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b="0" i="0" kern="1200" dirty="0" smtClean="0"/>
            <a:t>44,79,023 cases</a:t>
          </a:r>
          <a:endParaRPr lang="en-IN" sz="2000" kern="1200" dirty="0"/>
        </a:p>
      </dsp:txBody>
      <dsp:txXfrm>
        <a:off x="2294058" y="1444556"/>
        <a:ext cx="3108364" cy="821457"/>
      </dsp:txXfrm>
    </dsp:sp>
    <dsp:sp modelId="{27E16C78-5F92-4D63-8E89-1058678B3F87}">
      <dsp:nvSpPr>
        <dsp:cNvPr id="0" name=""/>
        <dsp:cNvSpPr/>
      </dsp:nvSpPr>
      <dsp:spPr>
        <a:xfrm>
          <a:off x="1548889" y="2546166"/>
          <a:ext cx="4293339" cy="872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B844E2-D784-407F-AC2C-DE2946D75A6B}">
      <dsp:nvSpPr>
        <dsp:cNvPr id="0" name=""/>
        <dsp:cNvSpPr/>
      </dsp:nvSpPr>
      <dsp:spPr>
        <a:xfrm>
          <a:off x="1701570" y="2691213"/>
          <a:ext cx="4293339" cy="8725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Lower Courts: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000" kern="1200" dirty="0" smtClean="0"/>
            <a:t>2,73,60,814 cases</a:t>
          </a:r>
          <a:endParaRPr lang="en-IN" sz="2000" kern="1200" dirty="0"/>
        </a:p>
      </dsp:txBody>
      <dsp:txXfrm>
        <a:off x="1727127" y="2716770"/>
        <a:ext cx="4242225" cy="8214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716F56-E228-4A61-AAFD-9E4E3E5E77B8}" type="datetimeFigureOut">
              <a:rPr lang="en-US" smtClean="0"/>
              <a:t>20/09/2015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A2CB959-B8A5-4113-8F67-090C65216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1CFCA3-600D-42B3-B39B-5575C5C588E4}" type="datetimeFigureOut">
              <a:rPr lang="en-US" smtClean="0"/>
              <a:pPr/>
              <a:t>20/09/2015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32B1DB7-8381-46D9-A5FF-BD9304AB15D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31067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dakshindia.org/I/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88" y="6423170"/>
            <a:ext cx="706598" cy="4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564154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35637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998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Trebuchet MS" panose="020B0603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789" y="1920240"/>
            <a:ext cx="6955971" cy="3948854"/>
          </a:xfrm>
        </p:spPr>
        <p:txBody>
          <a:bodyPr/>
          <a:lstStyle>
            <a:lvl1pPr>
              <a:defRPr>
                <a:latin typeface="Candara" panose="020E0502030303020204" pitchFamily="34" charset="0"/>
              </a:defRPr>
            </a:lvl1pPr>
            <a:lvl2pPr>
              <a:defRPr>
                <a:latin typeface="Candara" panose="020E0502030303020204" pitchFamily="34" charset="0"/>
              </a:defRPr>
            </a:lvl2pPr>
            <a:lvl3pPr>
              <a:defRPr>
                <a:latin typeface="Candara" panose="020E0502030303020204" pitchFamily="34" charset="0"/>
              </a:defRPr>
            </a:lvl3pPr>
            <a:lvl4pPr>
              <a:defRPr>
                <a:latin typeface="Candara" panose="020E0502030303020204" pitchFamily="34" charset="0"/>
              </a:defRPr>
            </a:lvl4pPr>
            <a:lvl5pPr>
              <a:defRPr>
                <a:latin typeface="Candara" panose="020E05020303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496438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145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90330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43792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63501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1223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13" y="6415355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 userDrawn="1"/>
        </p:nvSpPr>
        <p:spPr>
          <a:xfrm>
            <a:off x="13" y="634887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822974" y="6474341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9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98624D31-43A5-475A-80CF-332C9F6DCF35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13" name="Slide Number Placeholder 5"/>
          <p:cNvSpPr txBox="1">
            <a:spLocks/>
          </p:cNvSpPr>
          <p:nvPr userDrawn="1"/>
        </p:nvSpPr>
        <p:spPr>
          <a:xfrm>
            <a:off x="7425357" y="6474341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05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http://dakshindia.org/I/logo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88" y="6423170"/>
            <a:ext cx="706598" cy="4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02642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08303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20/09/2015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dakshindia.org/I/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888" y="6423170"/>
            <a:ext cx="706598" cy="4348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684134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5038" y="554236"/>
            <a:ext cx="6375707" cy="3566160"/>
          </a:xfrm>
        </p:spPr>
        <p:txBody>
          <a:bodyPr>
            <a:normAutofit/>
          </a:bodyPr>
          <a:lstStyle/>
          <a:p>
            <a:pPr algn="ctr"/>
            <a:r>
              <a:rPr lang="en-IN" sz="4800" cap="small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National Judicial Academy: Conference on Public Trust and Confidence in Justice System</a:t>
            </a:r>
            <a:endParaRPr lang="en-IN" sz="4800" cap="small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592099"/>
            <a:ext cx="7543800" cy="1143000"/>
          </a:xfrm>
        </p:spPr>
        <p:txBody>
          <a:bodyPr>
            <a:normAutofit/>
          </a:bodyPr>
          <a:lstStyle/>
          <a:p>
            <a:pPr algn="ctr"/>
            <a:r>
              <a:rPr lang="en-IN" sz="4800" dirty="0" smtClean="0">
                <a:solidFill>
                  <a:schemeClr val="tx1"/>
                </a:solidFill>
                <a:latin typeface="Candara" panose="020E0502030303020204" pitchFamily="34" charset="0"/>
              </a:rPr>
              <a:t>Session 4 </a:t>
            </a:r>
            <a:endParaRPr lang="en-IN" sz="4800" dirty="0">
              <a:solidFill>
                <a:schemeClr val="tx1"/>
              </a:solidFill>
              <a:latin typeface="Candara" panose="020E0502030303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9177"/>
          <a:stretch/>
        </p:blipFill>
        <p:spPr>
          <a:xfrm>
            <a:off x="7200745" y="554236"/>
            <a:ext cx="1527619" cy="1388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4557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>
                <a:solidFill>
                  <a:schemeClr val="tx1"/>
                </a:solidFill>
              </a:rPr>
              <a:t>NUMBERS SPEAK: PENDENCY IN THE COURTS </a:t>
            </a:r>
            <a:endParaRPr lang="en-IN" dirty="0">
              <a:solidFill>
                <a:schemeClr val="tx1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40676001"/>
              </p:ext>
            </p:extLst>
          </p:nvPr>
        </p:nvGraphicFramePr>
        <p:xfrm>
          <a:off x="822325" y="1920876"/>
          <a:ext cx="7543800" cy="35655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22325" y="5622878"/>
            <a:ext cx="7543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/>
              <a:t>* These are the latest numbers available from the official Supreme </a:t>
            </a:r>
            <a:r>
              <a:rPr lang="en-IN" sz="1400" i="1" dirty="0"/>
              <a:t>Court website - http://supremecourtofindia.nic.in/ </a:t>
            </a:r>
          </a:p>
        </p:txBody>
      </p:sp>
    </p:spTree>
    <p:extLst>
      <p:ext uri="{BB962C8B-B14F-4D97-AF65-F5344CB8AC3E}">
        <p14:creationId xmlns:p14="http://schemas.microsoft.com/office/powerpoint/2010/main" xmlns="" val="3557099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600200" y="287338"/>
            <a:ext cx="7543800" cy="900112"/>
          </a:xfrm>
        </p:spPr>
        <p:txBody>
          <a:bodyPr>
            <a:noAutofit/>
          </a:bodyPr>
          <a:lstStyle/>
          <a:p>
            <a:r>
              <a:rPr lang="en-IN" sz="3200" cap="small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Numerous Hearings of Cases In Courts </a:t>
            </a:r>
            <a:endParaRPr lang="en-IN" sz="3200" cap="small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graphicFrame>
        <p:nvGraphicFramePr>
          <p:cNvPr id="24" name="Content Placeholder 2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4007585142"/>
              </p:ext>
            </p:extLst>
          </p:nvPr>
        </p:nvGraphicFramePr>
        <p:xfrm>
          <a:off x="1023583" y="1487607"/>
          <a:ext cx="7656393" cy="42717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93706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627797" y="287339"/>
            <a:ext cx="8420669" cy="804483"/>
          </a:xfrm>
        </p:spPr>
        <p:txBody>
          <a:bodyPr>
            <a:normAutofit fontScale="90000"/>
          </a:bodyPr>
          <a:lstStyle/>
          <a:p>
            <a:pPr algn="ctr"/>
            <a:r>
              <a:rPr lang="en-IN" cap="small" dirty="0" smtClean="0"/>
              <a:t>Infrequent hearings of cases</a:t>
            </a:r>
            <a:endParaRPr lang="en-IN" cap="small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23332" y="1091822"/>
            <a:ext cx="7888404" cy="4558092"/>
          </a:xfrm>
        </p:spPr>
      </p:pic>
      <p:sp>
        <p:nvSpPr>
          <p:cNvPr id="5" name="TextBox 4"/>
          <p:cNvSpPr txBox="1"/>
          <p:nvPr/>
        </p:nvSpPr>
        <p:spPr>
          <a:xfrm>
            <a:off x="1241947" y="5806392"/>
            <a:ext cx="71923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 smtClean="0">
                <a:latin typeface="Candara" panose="020E0502030303020204" pitchFamily="34" charset="0"/>
              </a:rPr>
              <a:t>Source: “</a:t>
            </a:r>
            <a:r>
              <a:rPr lang="en-IN" sz="1400" i="1" dirty="0" smtClean="0">
                <a:latin typeface="Candara" panose="020E0502030303020204" pitchFamily="34" charset="0"/>
              </a:rPr>
              <a:t>How </a:t>
            </a:r>
            <a:r>
              <a:rPr lang="en-IN" sz="1400" i="1" dirty="0">
                <a:latin typeface="Candara" panose="020E0502030303020204" pitchFamily="34" charset="0"/>
              </a:rPr>
              <a:t>cases move through different high </a:t>
            </a:r>
            <a:r>
              <a:rPr lang="en-IN" sz="1400" i="1" dirty="0" smtClean="0">
                <a:latin typeface="Candara" panose="020E0502030303020204" pitchFamily="34" charset="0"/>
              </a:rPr>
              <a:t>courts”</a:t>
            </a:r>
            <a:r>
              <a:rPr lang="en-IN" sz="1400" dirty="0">
                <a:latin typeface="Candara" panose="020E0502030303020204" pitchFamily="34" charset="0"/>
              </a:rPr>
              <a:t> </a:t>
            </a:r>
            <a:r>
              <a:rPr lang="en-IN" sz="1400" dirty="0" smtClean="0">
                <a:latin typeface="Candara" panose="020E0502030303020204" pitchFamily="34" charset="0"/>
              </a:rPr>
              <a:t>by Kian </a:t>
            </a:r>
            <a:r>
              <a:rPr lang="en-IN" sz="1400" dirty="0" err="1" smtClean="0">
                <a:latin typeface="Candara" panose="020E0502030303020204" pitchFamily="34" charset="0"/>
              </a:rPr>
              <a:t>Ganz</a:t>
            </a:r>
            <a:r>
              <a:rPr lang="en-IN" sz="1400" dirty="0">
                <a:latin typeface="Candara" panose="020E0502030303020204" pitchFamily="34" charset="0"/>
              </a:rPr>
              <a:t> </a:t>
            </a:r>
            <a:r>
              <a:rPr lang="en-IN" sz="1400" dirty="0" smtClean="0">
                <a:latin typeface="Candara" panose="020E0502030303020204" pitchFamily="34" charset="0"/>
              </a:rPr>
              <a:t>, August 26, 2015 on </a:t>
            </a:r>
            <a:r>
              <a:rPr lang="en-IN" sz="1400" dirty="0">
                <a:latin typeface="Candara" panose="020E0502030303020204" pitchFamily="34" charset="0"/>
              </a:rPr>
              <a:t>http://www.livemint.com/ </a:t>
            </a:r>
            <a:r>
              <a:rPr lang="en-IN" sz="1400" i="1" dirty="0" smtClean="0">
                <a:latin typeface="Candara" panose="020E0502030303020204" pitchFamily="34" charset="0"/>
              </a:rPr>
              <a:t> </a:t>
            </a:r>
            <a:r>
              <a:rPr lang="en-IN" sz="1400" dirty="0" smtClean="0">
                <a:latin typeface="Candara" panose="020E0502030303020204" pitchFamily="34" charset="0"/>
              </a:rPr>
              <a:t>using DAKSH data</a:t>
            </a:r>
            <a:endParaRPr lang="en-IN" sz="14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625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733265"/>
          </a:xfrm>
        </p:spPr>
        <p:txBody>
          <a:bodyPr>
            <a:noAutofit/>
          </a:bodyPr>
          <a:lstStyle/>
          <a:p>
            <a:pPr algn="ctr"/>
            <a:r>
              <a:rPr lang="en-IN" sz="2800" cap="small" dirty="0" smtClean="0">
                <a:solidFill>
                  <a:schemeClr val="tx1"/>
                </a:solidFill>
              </a:rPr>
              <a:t>Extremely </a:t>
            </a:r>
            <a:r>
              <a:rPr lang="en-IN" sz="2800" cap="small" dirty="0">
                <a:solidFill>
                  <a:schemeClr val="tx1"/>
                </a:solidFill>
              </a:rPr>
              <a:t>long life cycle from when case enters system in lower courts to its final disposal</a:t>
            </a:r>
            <a:r>
              <a:rPr lang="en-IN" sz="2800" cap="small" dirty="0"/>
              <a:t/>
            </a:r>
            <a:br>
              <a:rPr lang="en-IN" sz="2800" cap="small" dirty="0"/>
            </a:br>
            <a:endParaRPr lang="en-IN" sz="2800" cap="small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26885704"/>
              </p:ext>
            </p:extLst>
          </p:nvPr>
        </p:nvGraphicFramePr>
        <p:xfrm>
          <a:off x="955344" y="1920876"/>
          <a:ext cx="7410782" cy="3797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78473" y="5718411"/>
            <a:ext cx="71200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i="1" dirty="0" smtClean="0"/>
              <a:t>All numbers henceforth are from the DAKSH database where we have collected High Court data from January of 2015 and district court data from May of 2015. </a:t>
            </a:r>
            <a:endParaRPr lang="en-IN" sz="1400" i="1" dirty="0"/>
          </a:p>
        </p:txBody>
      </p:sp>
    </p:spTree>
    <p:extLst>
      <p:ext uri="{BB962C8B-B14F-4D97-AF65-F5344CB8AC3E}">
        <p14:creationId xmlns:p14="http://schemas.microsoft.com/office/powerpoint/2010/main" xmlns="" val="343455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19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cap="small" dirty="0">
                <a:solidFill>
                  <a:schemeClr val="tx1"/>
                </a:solidFill>
              </a:rPr>
              <a:t>Cricket Scorecard Pressure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149023" y="4539574"/>
            <a:ext cx="3909551" cy="1081635"/>
          </a:xfrm>
          <a:prstGeom prst="rect">
            <a:avLst/>
          </a:prstGeom>
          <a:noFill/>
          <a:ln w="12700" cap="flat" cmpd="sng" algn="ctr">
            <a:noFill/>
            <a:prstDash val="solid"/>
          </a:ln>
          <a:effectLst/>
        </p:spPr>
        <p:txBody>
          <a:bodyPr lIns="68580" tIns="0" rIns="68580" bIns="0" rtlCol="0" anchor="t"/>
          <a:lstStyle/>
          <a:p>
            <a:pPr algn="just">
              <a:defRPr/>
            </a:pPr>
            <a:endParaRPr lang="en-US" sz="1050" kern="0" dirty="0">
              <a:solidFill>
                <a:sysClr val="windowText" lastClr="000000">
                  <a:lumMod val="65000"/>
                  <a:lumOff val="35000"/>
                </a:sys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80174" y="4308741"/>
            <a:ext cx="26583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</a:rPr>
              <a:t>MINUTES</a:t>
            </a:r>
            <a:endParaRPr lang="en-IN" sz="24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84994" y="1944964"/>
            <a:ext cx="72817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2400" dirty="0" smtClean="0"/>
          </a:p>
          <a:p>
            <a:pPr algn="ctr"/>
            <a:r>
              <a:rPr lang="en-IN" sz="2400" dirty="0" smtClean="0"/>
              <a:t>As </a:t>
            </a:r>
            <a:r>
              <a:rPr lang="en-IN" sz="2400" dirty="0"/>
              <a:t>per our High Court data, a judge on average hears 34 cases a day. Given that judges hear cases for about 5 hours a day, this means that per case, they have less than </a:t>
            </a:r>
          </a:p>
        </p:txBody>
      </p:sp>
      <p:grpSp>
        <p:nvGrpSpPr>
          <p:cNvPr id="25" name="Group 24"/>
          <p:cNvGrpSpPr/>
          <p:nvPr/>
        </p:nvGrpSpPr>
        <p:grpSpPr>
          <a:xfrm>
            <a:off x="2471307" y="3908194"/>
            <a:ext cx="514786" cy="784830"/>
            <a:chOff x="7878096" y="3766840"/>
            <a:chExt cx="686381" cy="1046440"/>
          </a:xfrm>
        </p:grpSpPr>
        <p:sp>
          <p:nvSpPr>
            <p:cNvPr id="26" name="Rounded Rectangle 25"/>
            <p:cNvSpPr/>
            <p:nvPr/>
          </p:nvSpPr>
          <p:spPr>
            <a:xfrm>
              <a:off x="7878096" y="3810000"/>
              <a:ext cx="685800" cy="960120"/>
            </a:xfrm>
            <a:prstGeom prst="roundRect">
              <a:avLst>
                <a:gd name="adj" fmla="val 8526"/>
              </a:avLst>
            </a:prstGeom>
            <a:gradFill flip="none" rotWithShape="1">
              <a:gsLst>
                <a:gs pos="70000">
                  <a:srgbClr val="0F0F0F"/>
                </a:gs>
                <a:gs pos="0">
                  <a:srgbClr val="494949"/>
                </a:gs>
                <a:gs pos="100000">
                  <a:schemeClr val="tx1"/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400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latin typeface="Myriad Pro" pitchFamily="34" charset="0"/>
                <a:ea typeface="Adobe Fan Heiti Std B" pitchFamily="34" charset="-128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7890788" y="3766840"/>
              <a:ext cx="673689" cy="104644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500" dirty="0">
                  <a:solidFill>
                    <a:prstClr val="white"/>
                  </a:solidFill>
                  <a:latin typeface="Myriad Pro" pitchFamily="34" charset="0"/>
                  <a:ea typeface="Adobe Fan Heiti Std B" pitchFamily="34" charset="-128"/>
                </a:rPr>
                <a:t>0</a:t>
              </a:r>
              <a:endParaRPr lang="en-US" sz="1350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7907592" y="4290060"/>
              <a:ext cx="640080" cy="0"/>
            </a:xfrm>
            <a:prstGeom prst="line">
              <a:avLst/>
            </a:prstGeom>
            <a:ln w="25400">
              <a:solidFill>
                <a:schemeClr val="tx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861847" y="3914235"/>
            <a:ext cx="514786" cy="784830"/>
            <a:chOff x="7878096" y="3766840"/>
            <a:chExt cx="686381" cy="1046440"/>
          </a:xfrm>
        </p:grpSpPr>
        <p:sp>
          <p:nvSpPr>
            <p:cNvPr id="34" name="Rounded Rectangle 33"/>
            <p:cNvSpPr/>
            <p:nvPr/>
          </p:nvSpPr>
          <p:spPr>
            <a:xfrm>
              <a:off x="7878096" y="3810000"/>
              <a:ext cx="685800" cy="960120"/>
            </a:xfrm>
            <a:prstGeom prst="roundRect">
              <a:avLst>
                <a:gd name="adj" fmla="val 8526"/>
              </a:avLst>
            </a:prstGeom>
            <a:gradFill flip="none" rotWithShape="1">
              <a:gsLst>
                <a:gs pos="70000">
                  <a:srgbClr val="0F0F0F"/>
                </a:gs>
                <a:gs pos="0">
                  <a:srgbClr val="494949"/>
                </a:gs>
                <a:gs pos="100000">
                  <a:schemeClr val="tx1"/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400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latin typeface="Myriad Pro" pitchFamily="34" charset="0"/>
                <a:ea typeface="Adobe Fan Heiti Std B" pitchFamily="34" charset="-128"/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890788" y="3766840"/>
              <a:ext cx="673689" cy="104644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500" dirty="0">
                  <a:solidFill>
                    <a:prstClr val="white"/>
                  </a:solidFill>
                  <a:latin typeface="Myriad Pro" pitchFamily="34" charset="0"/>
                  <a:ea typeface="Adobe Fan Heiti Std B" pitchFamily="34" charset="-128"/>
                </a:rPr>
                <a:t>0</a:t>
              </a:r>
              <a:endParaRPr lang="en-US" sz="1350" dirty="0"/>
            </a:p>
          </p:txBody>
        </p:sp>
        <p:cxnSp>
          <p:nvCxnSpPr>
            <p:cNvPr id="36" name="Straight Connector 35"/>
            <p:cNvCxnSpPr/>
            <p:nvPr/>
          </p:nvCxnSpPr>
          <p:spPr>
            <a:xfrm>
              <a:off x="7907592" y="4290060"/>
              <a:ext cx="640080" cy="0"/>
            </a:xfrm>
            <a:prstGeom prst="line">
              <a:avLst/>
            </a:prstGeom>
            <a:ln w="25400">
              <a:solidFill>
                <a:schemeClr val="tx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3117961" y="3916326"/>
            <a:ext cx="514786" cy="784830"/>
            <a:chOff x="7144722" y="3766840"/>
            <a:chExt cx="686381" cy="1046440"/>
          </a:xfrm>
        </p:grpSpPr>
        <p:sp>
          <p:nvSpPr>
            <p:cNvPr id="38" name="Rounded Rectangle 37"/>
            <p:cNvSpPr/>
            <p:nvPr/>
          </p:nvSpPr>
          <p:spPr>
            <a:xfrm>
              <a:off x="7144722" y="3810000"/>
              <a:ext cx="685800" cy="960120"/>
            </a:xfrm>
            <a:prstGeom prst="roundRect">
              <a:avLst>
                <a:gd name="adj" fmla="val 8526"/>
              </a:avLst>
            </a:prstGeom>
            <a:gradFill flip="none" rotWithShape="1">
              <a:gsLst>
                <a:gs pos="70000">
                  <a:srgbClr val="0F0F0F"/>
                </a:gs>
                <a:gs pos="0">
                  <a:srgbClr val="494949"/>
                </a:gs>
                <a:gs pos="100000">
                  <a:schemeClr val="tx1"/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400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latin typeface="Myriad Pro" pitchFamily="34" charset="0"/>
                <a:ea typeface="Adobe Fan Heiti Std B" pitchFamily="34" charset="-128"/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157414" y="3766840"/>
              <a:ext cx="673689" cy="104644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500" dirty="0">
                  <a:solidFill>
                    <a:prstClr val="white"/>
                  </a:solidFill>
                  <a:latin typeface="Myriad Pro" pitchFamily="34" charset="0"/>
                  <a:ea typeface="Adobe Fan Heiti Std B" pitchFamily="34" charset="-128"/>
                </a:rPr>
                <a:t>9</a:t>
              </a:r>
              <a:endParaRPr lang="en-US" sz="1350" dirty="0"/>
            </a:p>
          </p:txBody>
        </p:sp>
        <p:cxnSp>
          <p:nvCxnSpPr>
            <p:cNvPr id="40" name="Straight Connector 39"/>
            <p:cNvCxnSpPr/>
            <p:nvPr/>
          </p:nvCxnSpPr>
          <p:spPr>
            <a:xfrm>
              <a:off x="7174217" y="4595953"/>
              <a:ext cx="640080" cy="0"/>
            </a:xfrm>
            <a:prstGeom prst="line">
              <a:avLst/>
            </a:prstGeom>
            <a:ln w="25400">
              <a:solidFill>
                <a:schemeClr val="tx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Oval 40"/>
          <p:cNvSpPr/>
          <p:nvPr/>
        </p:nvSpPr>
        <p:spPr>
          <a:xfrm>
            <a:off x="3691742" y="4618504"/>
            <a:ext cx="77711" cy="77711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700"/>
          </a:p>
        </p:txBody>
      </p:sp>
      <p:grpSp>
        <p:nvGrpSpPr>
          <p:cNvPr id="42" name="Group 41"/>
          <p:cNvGrpSpPr/>
          <p:nvPr/>
        </p:nvGrpSpPr>
        <p:grpSpPr>
          <a:xfrm>
            <a:off x="4543105" y="3908193"/>
            <a:ext cx="514786" cy="784830"/>
            <a:chOff x="7878096" y="3766840"/>
            <a:chExt cx="686381" cy="1046440"/>
          </a:xfrm>
        </p:grpSpPr>
        <p:sp>
          <p:nvSpPr>
            <p:cNvPr id="43" name="Rounded Rectangle 42"/>
            <p:cNvSpPr/>
            <p:nvPr/>
          </p:nvSpPr>
          <p:spPr>
            <a:xfrm>
              <a:off x="7878096" y="3810000"/>
              <a:ext cx="685800" cy="960120"/>
            </a:xfrm>
            <a:prstGeom prst="roundRect">
              <a:avLst>
                <a:gd name="adj" fmla="val 8526"/>
              </a:avLst>
            </a:prstGeom>
            <a:gradFill flip="none" rotWithShape="1">
              <a:gsLst>
                <a:gs pos="70000">
                  <a:srgbClr val="0F0F0F"/>
                </a:gs>
                <a:gs pos="0">
                  <a:srgbClr val="494949"/>
                </a:gs>
                <a:gs pos="100000">
                  <a:schemeClr val="tx1"/>
                </a:gs>
              </a:gsLst>
              <a:lin ang="5400000" scaled="1"/>
              <a:tileRect/>
            </a:gradFill>
            <a:ln>
              <a:noFill/>
            </a:ln>
            <a:effectLst>
              <a:reflection blurRad="6350" stA="400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500" dirty="0">
                <a:latin typeface="Myriad Pro" pitchFamily="34" charset="0"/>
                <a:ea typeface="Adobe Fan Heiti Std B" pitchFamily="34" charset="-128"/>
              </a:endParaRP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890788" y="3766840"/>
              <a:ext cx="673689" cy="1046440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500" dirty="0">
                  <a:solidFill>
                    <a:prstClr val="white"/>
                  </a:solidFill>
                  <a:latin typeface="Myriad Pro" pitchFamily="34" charset="0"/>
                  <a:ea typeface="Adobe Fan Heiti Std B" pitchFamily="34" charset="-128"/>
                </a:rPr>
                <a:t>0</a:t>
              </a:r>
              <a:endParaRPr lang="en-US" sz="1350" dirty="0"/>
            </a:p>
          </p:txBody>
        </p:sp>
        <p:cxnSp>
          <p:nvCxnSpPr>
            <p:cNvPr id="45" name="Straight Connector 44"/>
            <p:cNvCxnSpPr/>
            <p:nvPr/>
          </p:nvCxnSpPr>
          <p:spPr>
            <a:xfrm>
              <a:off x="7907592" y="4290060"/>
              <a:ext cx="640080" cy="0"/>
            </a:xfrm>
            <a:prstGeom prst="line">
              <a:avLst/>
            </a:prstGeom>
            <a:ln w="25400">
              <a:solidFill>
                <a:schemeClr val="tx1">
                  <a:alpha val="7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/>
          <p:cNvSpPr txBox="1"/>
          <p:nvPr/>
        </p:nvSpPr>
        <p:spPr>
          <a:xfrm>
            <a:off x="1380188" y="5495273"/>
            <a:ext cx="6370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2400" dirty="0" smtClean="0"/>
              <a:t>Does this amount of time allow for a fair hearing?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xmlns="" val="144661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228297"/>
          </a:xfrm>
        </p:spPr>
        <p:txBody>
          <a:bodyPr>
            <a:normAutofit/>
          </a:bodyPr>
          <a:lstStyle/>
          <a:p>
            <a:pPr algn="ctr"/>
            <a:r>
              <a:rPr lang="en-IN" sz="3600" cap="small" dirty="0" smtClean="0">
                <a:solidFill>
                  <a:schemeClr val="tx1"/>
                </a:solidFill>
              </a:rPr>
              <a:t>Hugely skewed ratio of admission and disposals</a:t>
            </a:r>
            <a:endParaRPr lang="en-IN" sz="3600" cap="small" dirty="0">
              <a:solidFill>
                <a:schemeClr val="tx1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0921579"/>
              </p:ext>
            </p:extLst>
          </p:nvPr>
        </p:nvGraphicFramePr>
        <p:xfrm>
          <a:off x="822960" y="1787857"/>
          <a:ext cx="7543165" cy="3657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utoShape 2" descr="https://photos-6.dropbox.com/t/2/AACzcA0ItPk3FGceLsFVsHnVm82s5JtQkAqgxsaILzDkKQ/12/414566370/jpeg/32x32/1/_/1/2/avg%20hearings%20per%20judge.jpg/EODPlakDGMUnIAEgAigC/JwBn7MijmDtBsxMWEMmv_Kt2jus6WVaa8qQVzEjPq08?size=1280x960&amp;size_mode=2"/>
          <p:cNvSpPr>
            <a:spLocks noChangeAspect="1" noChangeArrowheads="1"/>
          </p:cNvSpPr>
          <p:nvPr/>
        </p:nvSpPr>
        <p:spPr bwMode="auto">
          <a:xfrm>
            <a:off x="4113426" y="3742266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" name="TextBox 2"/>
          <p:cNvSpPr txBox="1"/>
          <p:nvPr/>
        </p:nvSpPr>
        <p:spPr>
          <a:xfrm>
            <a:off x="1078220" y="5683791"/>
            <a:ext cx="7287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dirty="0" smtClean="0">
                <a:latin typeface="Candara" panose="020E0502030303020204" pitchFamily="34" charset="0"/>
              </a:rPr>
              <a:t>Administration is key to even out this ratio and ensure efficiency </a:t>
            </a:r>
            <a:endParaRPr lang="en-IN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6952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cap="small" dirty="0" smtClean="0">
                <a:solidFill>
                  <a:schemeClr val="tx1"/>
                </a:solidFill>
              </a:rPr>
              <a:t>Causes for Diminishing Public Trust in </a:t>
            </a:r>
            <a:r>
              <a:rPr lang="en-IN" sz="3600" cap="small" dirty="0">
                <a:solidFill>
                  <a:schemeClr val="tx1"/>
                </a:solidFill>
              </a:rPr>
              <a:t>t</a:t>
            </a:r>
            <a:r>
              <a:rPr lang="en-IN" sz="3600" cap="small" dirty="0" smtClean="0">
                <a:solidFill>
                  <a:schemeClr val="tx1"/>
                </a:solidFill>
              </a:rPr>
              <a:t>he Judicial System</a:t>
            </a:r>
            <a:endParaRPr lang="en-IN" sz="3600" cap="small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1" y="1920240"/>
            <a:ext cx="7543800" cy="3948854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IN" dirty="0" smtClean="0"/>
              <a:t> </a:t>
            </a:r>
            <a:r>
              <a:rPr lang="en-IN" dirty="0">
                <a:solidFill>
                  <a:schemeClr val="tx1"/>
                </a:solidFill>
              </a:rPr>
              <a:t>Dysfunctionality of judiciary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Judicial delay is the primary cause for diminishing public trust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Judicial </a:t>
            </a:r>
            <a:r>
              <a:rPr lang="en-IN" dirty="0">
                <a:solidFill>
                  <a:schemeClr val="tx1"/>
                </a:solidFill>
              </a:rPr>
              <a:t>delay is a </a:t>
            </a:r>
            <a:r>
              <a:rPr lang="en-IN" dirty="0" smtClean="0">
                <a:solidFill>
                  <a:schemeClr val="tx1"/>
                </a:solidFill>
              </a:rPr>
              <a:t>societal problem  </a:t>
            </a:r>
            <a:r>
              <a:rPr lang="en-IN" b="1" dirty="0" smtClean="0">
                <a:solidFill>
                  <a:schemeClr val="tx1"/>
                </a:solidFill>
              </a:rPr>
              <a:t>-- </a:t>
            </a:r>
            <a:r>
              <a:rPr lang="en-IN" dirty="0" smtClean="0">
                <a:solidFill>
                  <a:schemeClr val="tx1"/>
                </a:solidFill>
              </a:rPr>
              <a:t>not </a:t>
            </a:r>
            <a:r>
              <a:rPr lang="en-IN" dirty="0">
                <a:solidFill>
                  <a:schemeClr val="tx1"/>
                </a:solidFill>
              </a:rPr>
              <a:t>just the problem of the judicial system and its </a:t>
            </a:r>
            <a:r>
              <a:rPr lang="en-IN" dirty="0" smtClean="0">
                <a:solidFill>
                  <a:schemeClr val="tx1"/>
                </a:solidFill>
              </a:rPr>
              <a:t>actors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 smtClean="0">
                <a:solidFill>
                  <a:schemeClr val="tx1"/>
                </a:solidFill>
              </a:rPr>
              <a:t> Problems of judicial administration and management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Efficient judge performance alone </a:t>
            </a:r>
            <a:r>
              <a:rPr lang="en-IN" dirty="0" smtClean="0">
                <a:solidFill>
                  <a:schemeClr val="tx1"/>
                </a:solidFill>
              </a:rPr>
              <a:t>cannot </a:t>
            </a:r>
            <a:r>
              <a:rPr lang="en-IN" dirty="0">
                <a:solidFill>
                  <a:schemeClr val="tx1"/>
                </a:solidFill>
              </a:rPr>
              <a:t>solve the </a:t>
            </a:r>
            <a:r>
              <a:rPr lang="en-IN" dirty="0" smtClean="0">
                <a:solidFill>
                  <a:schemeClr val="tx1"/>
                </a:solidFill>
              </a:rPr>
              <a:t>problem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Is everyone in the judiciary serving their purpose</a:t>
            </a:r>
            <a:r>
              <a:rPr lang="en-IN" dirty="0" smtClean="0">
                <a:solidFill>
                  <a:schemeClr val="tx1"/>
                </a:solidFill>
              </a:rPr>
              <a:t>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A </a:t>
            </a:r>
            <a:r>
              <a:rPr lang="en-IN" dirty="0" smtClean="0">
                <a:solidFill>
                  <a:schemeClr val="tx1"/>
                </a:solidFill>
              </a:rPr>
              <a:t> judge’s primary responsibility and desire </a:t>
            </a:r>
            <a:r>
              <a:rPr lang="en-IN" dirty="0">
                <a:solidFill>
                  <a:schemeClr val="tx1"/>
                </a:solidFill>
              </a:rPr>
              <a:t>is to write judgments </a:t>
            </a:r>
            <a:endParaRPr lang="en-IN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IN" dirty="0">
                <a:solidFill>
                  <a:schemeClr val="tx1"/>
                </a:solidFill>
              </a:rPr>
              <a:t> System does not always stick to the rule of ‘first in, first out’</a:t>
            </a:r>
          </a:p>
          <a:p>
            <a:pPr>
              <a:buFont typeface="Arial" panose="020B0604020202020204" pitchFamily="34" charset="0"/>
              <a:buChar char="•"/>
            </a:pPr>
            <a:endParaRPr lang="en-IN" dirty="0" smtClean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endParaRPr lang="en-IN" dirty="0" smtClean="0"/>
          </a:p>
          <a:p>
            <a:pPr>
              <a:buFont typeface="Arial" panose="020B0604020202020204" pitchFamily="34" charset="0"/>
              <a:buChar char="•"/>
            </a:pPr>
            <a:endParaRPr lang="en-IN" dirty="0"/>
          </a:p>
          <a:p>
            <a:pPr>
              <a:buFont typeface="Arial" panose="020B0604020202020204" pitchFamily="34" charset="0"/>
              <a:buChar char="•"/>
            </a:pPr>
            <a:endParaRPr lang="en-IN" dirty="0" smtClean="0"/>
          </a:p>
          <a:p>
            <a:pPr>
              <a:buFont typeface="Arial" panose="020B0604020202020204" pitchFamily="34" charset="0"/>
              <a:buChar char="•"/>
            </a:pPr>
            <a:endParaRPr lang="en-IN" dirty="0" smtClean="0"/>
          </a:p>
        </p:txBody>
      </p:sp>
    </p:spTree>
    <p:extLst>
      <p:ext uri="{BB962C8B-B14F-4D97-AF65-F5344CB8AC3E}">
        <p14:creationId xmlns:p14="http://schemas.microsoft.com/office/powerpoint/2010/main" xmlns="" val="3485132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" y="5180141"/>
            <a:ext cx="7589520" cy="82296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  <a:latin typeface="Trebuchet MS" panose="020B0603020202020204" pitchFamily="34" charset="0"/>
              </a:rPr>
              <a:t>Thanks!</a:t>
            </a:r>
            <a:endParaRPr lang="en-IN" dirty="0">
              <a:solidFill>
                <a:schemeClr val="tx1"/>
              </a:solidFill>
              <a:latin typeface="Trebuchet MS" panose="020B0603020202020204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1" y="6062604"/>
            <a:ext cx="7589520" cy="594360"/>
          </a:xfrm>
        </p:spPr>
        <p:txBody>
          <a:bodyPr/>
          <a:lstStyle/>
          <a:p>
            <a:r>
              <a:rPr lang="en-IN" dirty="0" smtClean="0">
                <a:solidFill>
                  <a:schemeClr val="tx1"/>
                </a:solidFill>
              </a:rPr>
              <a:t>www.dakshlegal.in</a:t>
            </a:r>
            <a:endParaRPr lang="en-IN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669"/>
          <a:stretch/>
        </p:blipFill>
        <p:spPr>
          <a:xfrm>
            <a:off x="2188662" y="555999"/>
            <a:ext cx="4895088" cy="4088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2167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2336</TotalTime>
  <Words>383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Retrospect</vt:lpstr>
      <vt:lpstr>National Judicial Academy: Conference on Public Trust and Confidence in Justice System</vt:lpstr>
      <vt:lpstr>NUMBERS SPEAK: PENDENCY IN THE COURTS </vt:lpstr>
      <vt:lpstr>Numerous Hearings of Cases In Courts </vt:lpstr>
      <vt:lpstr>Infrequent hearings of cases</vt:lpstr>
      <vt:lpstr>Extremely long life cycle from when case enters system in lower courts to its final disposal </vt:lpstr>
      <vt:lpstr>Cricket Scorecard Pressure </vt:lpstr>
      <vt:lpstr>Hugely skewed ratio of admission and disposals</vt:lpstr>
      <vt:lpstr>Causes for Diminishing Public Trust in the Judicial System</vt:lpstr>
      <vt:lpstr>Thanks!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 of Law details</dc:title>
  <dc:creator>Kishore Mandyam</dc:creator>
  <cp:lastModifiedBy>hcl</cp:lastModifiedBy>
  <cp:revision>131</cp:revision>
  <dcterms:created xsi:type="dcterms:W3CDTF">2014-03-22T05:25:56Z</dcterms:created>
  <dcterms:modified xsi:type="dcterms:W3CDTF">2015-09-20T02:49:28Z</dcterms:modified>
</cp:coreProperties>
</file>